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 slide. No narration needed — let the logo speak. Begin when participants are seated.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the Phone Pop 5. These are the five checkpoints on every inbound sales call. Every call. No exceptions. Walk through the list — today's session covers The Name Game in depth. The rest will be covered in upcoming sessions. Emphasize that these five plays are the standard TSB Online holds every rep to.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each Name Game step. Emphasize that the name must be used NATURALLY — not robotically. The opening introduction sets the tone for the entire call. Getting the last name matters: it goes in the CRM and makes follow-up look professional. Ending with "ask for me" creates a warm appointment before the customer has even committed to coming in. Have reps practice the intro out loud.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this quote breathe — read it aloud to the group, then pause. The point: using someone's name is not a sales gimmick, it's human respect. Carnegie wrote this in 1936 and it is still one of the most cited principles in sales and leadership. Ask the group: "When was the last time someone you just met used your name and it felt natural?" That's the bar we're setting.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Recap all five plays. The group should now recognize The Name Game from today's session. Read each play's one-line description aloud and invite the group to finish the sentence before you reveal it. Today we covered Play 1. The next session will build on this.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the session by previewing what's next. Appointment Excellence is Play 5 — the destination of every Phone Pop 5 call. Build anticipation: "Everything you do on that call is building toward this moment." Remind them to practice the Name Game on every call before the next session.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vibrant-zen-tesla/mnt/outputs/tsb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481328"/>
            <a:ext cx="7680960" cy="19568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vibrant-zen-tesla/mnt/outputs/tsb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20" y="118872"/>
            <a:ext cx="1828800" cy="47548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58368"/>
            <a:ext cx="9144000" cy="41148"/>
          </a:xfrm>
          <a:prstGeom prst="rect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74320" y="804672"/>
            <a:ext cx="8595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Phone Pop 5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274320" y="1426464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Five Questions Every Sales Call Must Cover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274320" y="1828800"/>
            <a:ext cx="8595360" cy="18288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274320" y="1938528"/>
            <a:ext cx="420624" cy="420624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74320" y="1938528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822960" y="1938528"/>
            <a:ext cx="80467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Name Game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822960" y="2377440"/>
            <a:ext cx="8046720" cy="18288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274320" y="2450592"/>
            <a:ext cx="420624" cy="420624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274320" y="2450592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822960" y="2450592"/>
            <a:ext cx="80467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 the Store</a:t>
            </a:r>
            <a:endParaRPr lang="en-US" sz="2000" dirty="0"/>
          </a:p>
        </p:txBody>
      </p:sp>
      <p:sp>
        <p:nvSpPr>
          <p:cNvPr id="14" name="Shape 11"/>
          <p:cNvSpPr/>
          <p:nvPr/>
        </p:nvSpPr>
        <p:spPr>
          <a:xfrm>
            <a:off x="822960" y="2889504"/>
            <a:ext cx="8046720" cy="18288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274320" y="2962656"/>
            <a:ext cx="420624" cy="420624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274320" y="2962656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822960" y="2962656"/>
            <a:ext cx="80467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Talk</a:t>
            </a:r>
            <a:endParaRPr lang="en-US" sz="2000" dirty="0"/>
          </a:p>
        </p:txBody>
      </p:sp>
      <p:sp>
        <p:nvSpPr>
          <p:cNvPr id="18" name="Shape 15"/>
          <p:cNvSpPr/>
          <p:nvPr/>
        </p:nvSpPr>
        <p:spPr>
          <a:xfrm>
            <a:off x="822960" y="3401568"/>
            <a:ext cx="8046720" cy="18288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274320" y="3474720"/>
            <a:ext cx="420624" cy="420624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274320" y="3474720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822960" y="3474720"/>
            <a:ext cx="80467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Finance Ask</a:t>
            </a:r>
            <a:endParaRPr lang="en-US" sz="2000" dirty="0"/>
          </a:p>
        </p:txBody>
      </p:sp>
      <p:sp>
        <p:nvSpPr>
          <p:cNvPr id="22" name="Shape 19"/>
          <p:cNvSpPr/>
          <p:nvPr/>
        </p:nvSpPr>
        <p:spPr>
          <a:xfrm>
            <a:off x="822960" y="3913632"/>
            <a:ext cx="8046720" cy="18288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274320" y="3986784"/>
            <a:ext cx="420624" cy="420624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274320" y="3986784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822960" y="3986784"/>
            <a:ext cx="80467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the Appointment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vibrant-zen-tesla/mnt/outputs/tsb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20" y="118872"/>
            <a:ext cx="1828800" cy="47548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58368"/>
            <a:ext cx="9144000" cy="41148"/>
          </a:xfrm>
          <a:prstGeom prst="rect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274320" y="804672"/>
            <a:ext cx="64008" cy="566928"/>
          </a:xfrm>
          <a:prstGeom prst="rect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20624" y="804672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 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20624" y="10241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Name Game</a:t>
            </a:r>
            <a:endParaRPr lang="en-US" sz="4000" dirty="0"/>
          </a:p>
        </p:txBody>
      </p:sp>
      <p:sp>
        <p:nvSpPr>
          <p:cNvPr id="7" name="Shape 4"/>
          <p:cNvSpPr/>
          <p:nvPr/>
        </p:nvSpPr>
        <p:spPr>
          <a:xfrm>
            <a:off x="274320" y="1645920"/>
            <a:ext cx="8595360" cy="18288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274320" y="1938528"/>
            <a:ext cx="128016" cy="128016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30352" y="1755648"/>
            <a:ext cx="8321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Introduce yourself first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530352" y="2066544"/>
            <a:ext cx="8321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"Hi, this is [Your Name] in Sales at Toyota of San Bernardino!"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274320" y="2615184"/>
            <a:ext cx="128016" cy="128016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30352" y="2432304"/>
            <a:ext cx="8321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their first AND last name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530352" y="2743200"/>
            <a:ext cx="8321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"May I ask who I'm speaking with today?"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274320" y="3291840"/>
            <a:ext cx="128016" cy="128016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30352" y="3108960"/>
            <a:ext cx="8321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their name throughout the call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530352" y="3419856"/>
            <a:ext cx="8321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name is personal. Use it. Build the connection.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274320" y="3968496"/>
            <a:ext cx="128016" cy="128016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30352" y="3785616"/>
            <a:ext cx="8321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with: "Ask for me when you come in!"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530352" y="4096512"/>
            <a:ext cx="8321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Creates a personal relationship before they ever walk through the door.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vibrant-zen-tesla/mnt/outputs/tsb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20" y="118872"/>
            <a:ext cx="1828800" cy="47548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58368"/>
            <a:ext cx="9144000" cy="41148"/>
          </a:xfrm>
          <a:prstGeom prst="rect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82880" y="59436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000" b="1" dirty="0">
                <a:solidFill>
                  <a:srgbClr val="CC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13000" dirty="0"/>
          </a:p>
        </p:txBody>
      </p:sp>
      <p:sp>
        <p:nvSpPr>
          <p:cNvPr id="5" name="Text 2"/>
          <p:cNvSpPr/>
          <p:nvPr/>
        </p:nvSpPr>
        <p:spPr>
          <a:xfrm>
            <a:off x="1097280" y="960120"/>
            <a:ext cx="74066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Remember that a person's name is, to that person, the sweetest and most important sound in any language.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1097280" y="3108960"/>
            <a:ext cx="5029200" cy="18288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97280" y="3182112"/>
            <a:ext cx="4572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Dale Carnegie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097280" y="3511296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Win Friends and Influence People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8686800" y="804672"/>
            <a:ext cx="182880" cy="3108960"/>
          </a:xfrm>
          <a:prstGeom prst="rect">
            <a:avLst/>
          </a:prstGeom>
          <a:solidFill>
            <a:srgbClr val="F2F2F2"/>
          </a:solidFill>
          <a:ln w="12700">
            <a:solidFill>
              <a:srgbClr val="F2F2F2"/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vibrant-zen-tesla/mnt/outputs/tsb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20" y="118872"/>
            <a:ext cx="1828800" cy="47548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58368"/>
            <a:ext cx="9144000" cy="41148"/>
          </a:xfrm>
          <a:prstGeom prst="rect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74320" y="804672"/>
            <a:ext cx="85953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Phone Pop 5 — Review</a:t>
            </a:r>
            <a:endParaRPr lang="en-US" sz="3600" dirty="0"/>
          </a:p>
        </p:txBody>
      </p:sp>
      <p:sp>
        <p:nvSpPr>
          <p:cNvPr id="5" name="Shape 2"/>
          <p:cNvSpPr/>
          <p:nvPr/>
        </p:nvSpPr>
        <p:spPr>
          <a:xfrm>
            <a:off x="274320" y="1481328"/>
            <a:ext cx="8595360" cy="18288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274320" y="1664208"/>
            <a:ext cx="402336" cy="402336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274320" y="1664208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804672" y="1591056"/>
            <a:ext cx="23957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Name Game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3310128" y="1591056"/>
            <a:ext cx="55778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Introduce yourself. Get the name. Use it. Ask for me when you come in.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274320" y="2093976"/>
            <a:ext cx="8595360" cy="18288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274320" y="2212848"/>
            <a:ext cx="402336" cy="402336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274320" y="2212848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804672" y="2139696"/>
            <a:ext cx="23957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 the Store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3310128" y="2139696"/>
            <a:ext cx="55778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 yourself, the dealership, and the vehicle — in that order.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274320" y="2642616"/>
            <a:ext cx="8595360" cy="18288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274320" y="2761488"/>
            <a:ext cx="402336" cy="402336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74320" y="2761488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804672" y="2688336"/>
            <a:ext cx="23957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Talk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3310128" y="2688336"/>
            <a:ext cx="55778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"What are you driving now?" Ask it early. Every time.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274320" y="3191256"/>
            <a:ext cx="8595360" cy="18288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274320" y="3310128"/>
            <a:ext cx="402336" cy="402336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274320" y="3310128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804672" y="3236976"/>
            <a:ext cx="23957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Finance Ask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3310128" y="3236976"/>
            <a:ext cx="55778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Finance, cash, or credit union. Gather info. Never quote rates.</a:t>
            </a:r>
            <a:endParaRPr lang="en-US" sz="1300" dirty="0"/>
          </a:p>
        </p:txBody>
      </p:sp>
      <p:sp>
        <p:nvSpPr>
          <p:cNvPr id="25" name="Shape 22"/>
          <p:cNvSpPr/>
          <p:nvPr/>
        </p:nvSpPr>
        <p:spPr>
          <a:xfrm>
            <a:off x="274320" y="3739896"/>
            <a:ext cx="8595360" cy="18288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274320" y="3858768"/>
            <a:ext cx="402336" cy="402336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274320" y="3858768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804672" y="3785616"/>
            <a:ext cx="23957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the Appointment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3310128" y="3785616"/>
            <a:ext cx="55778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Specific date. Specific time. No appointment = Manager Assist.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vibrant-zen-tesla/mnt/outputs/tsb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20" y="118872"/>
            <a:ext cx="1828800" cy="47548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58368"/>
            <a:ext cx="9144000" cy="41148"/>
          </a:xfrm>
          <a:prstGeom prst="rect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274320" y="841248"/>
            <a:ext cx="1920240" cy="310896"/>
          </a:xfrm>
          <a:prstGeom prst="roundRect">
            <a:avLst>
              <a:gd name="adj" fmla="val 50000"/>
            </a:avLst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274320" y="841248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COMING UP NEXT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274320" y="1225296"/>
            <a:ext cx="8595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Appointment Excellence</a:t>
            </a:r>
            <a:endParaRPr lang="en-US" sz="4400" dirty="0"/>
          </a:p>
        </p:txBody>
      </p:sp>
      <p:sp>
        <p:nvSpPr>
          <p:cNvPr id="7" name="Shape 4"/>
          <p:cNvSpPr/>
          <p:nvPr/>
        </p:nvSpPr>
        <p:spPr>
          <a:xfrm>
            <a:off x="274320" y="2029968"/>
            <a:ext cx="8595360" cy="18288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74320" y="212140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we'll cover: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274320" y="2660904"/>
            <a:ext cx="128016" cy="128016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30352" y="2523744"/>
            <a:ext cx="8321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 real appointment looks like — and what it doesn't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274320" y="3063240"/>
            <a:ext cx="128016" cy="128016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30352" y="2926080"/>
            <a:ext cx="8321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a specific date and time every time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274320" y="3465576"/>
            <a:ext cx="128016" cy="128016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30352" y="3328416"/>
            <a:ext cx="8321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72-hour window and why it matters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274320" y="3867912"/>
            <a:ext cx="128016" cy="128016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30352" y="3730752"/>
            <a:ext cx="8321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Confirmation texts that anchor the show</a:t>
            </a:r>
            <a:endParaRPr lang="en-US" sz="1500" dirty="0"/>
          </a:p>
        </p:txBody>
      </p:sp>
      <p:sp>
        <p:nvSpPr>
          <p:cNvPr id="17" name="Shape 14"/>
          <p:cNvSpPr/>
          <p:nvPr/>
        </p:nvSpPr>
        <p:spPr>
          <a:xfrm>
            <a:off x="274320" y="4270248"/>
            <a:ext cx="128016" cy="128016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30352" y="4133088"/>
            <a:ext cx="8321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 Assist — when and how to use it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2026-06-25T19:36:32Z</dcterms:created>
  <dcterms:modified xsi:type="dcterms:W3CDTF">2026-06-25T19:36:32Z</dcterms:modified>
</cp:coreProperties>
</file>